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PT Sans Narrow"/>
      <p:regular r:id="rId29"/>
      <p:bold r:id="rId30"/>
    </p:embeddedFont>
    <p:embeddedFont>
      <p:font typeface="Open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TSansNarrow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regular.fntdata"/><Relationship Id="rId30" Type="http://schemas.openxmlformats.org/officeDocument/2006/relationships/font" Target="fonts/PTSansNarrow-bold.fntdata"/><Relationship Id="rId11" Type="http://schemas.openxmlformats.org/officeDocument/2006/relationships/slide" Target="slides/slide6.xml"/><Relationship Id="rId33" Type="http://schemas.openxmlformats.org/officeDocument/2006/relationships/font" Target="fonts/OpenSans-italic.fntdata"/><Relationship Id="rId10" Type="http://schemas.openxmlformats.org/officeDocument/2006/relationships/slide" Target="slides/slide5.xml"/><Relationship Id="rId32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Open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Shape 11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022025"/>
            <a:ext cx="7136669" cy="152400"/>
            <a:chOff x="1346429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3969100"/>
            <a:ext cx="7136669" cy="152400"/>
            <a:chOff x="1346435" y="3969088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Shape 18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b="1" i="0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b="1" i="0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b="1" i="0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b="1" i="0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b="1" i="0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b="1" i="0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b="1" i="0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b="1" i="0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b="1" i="0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Shape 57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Font typeface="PT Sans Narrow"/>
              <a:buNone/>
              <a:defRPr b="1" i="0" sz="13000" u="none" cap="none" strike="noStrik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Font typeface="PT Sans Narrow"/>
              <a:buNone/>
              <a:defRPr b="1" i="0" sz="13000" u="none" cap="none" strike="noStrik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Font typeface="PT Sans Narrow"/>
              <a:buNone/>
              <a:defRPr b="1" i="0" sz="13000" u="none" cap="none" strike="noStrik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Font typeface="PT Sans Narrow"/>
              <a:buNone/>
              <a:defRPr b="1" i="0" sz="13000" u="none" cap="none" strike="noStrik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Font typeface="PT Sans Narrow"/>
              <a:buNone/>
              <a:defRPr b="1" i="0" sz="13000" u="none" cap="none" strike="noStrik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Font typeface="PT Sans Narrow"/>
              <a:buNone/>
              <a:defRPr b="1" i="0" sz="13000" u="none" cap="none" strike="noStrik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Font typeface="PT Sans Narrow"/>
              <a:buNone/>
              <a:defRPr b="1" i="0" sz="13000" u="none" cap="none" strike="noStrik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Font typeface="PT Sans Narrow"/>
              <a:buNone/>
              <a:defRPr b="1" i="0" sz="13000" u="none" cap="none" strike="noStrik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Font typeface="PT Sans Narrow"/>
              <a:buNone/>
              <a:defRPr b="1" i="0" sz="13000" u="none" cap="none" strike="noStrik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r>
              <a:t>xx%</a:t>
            </a:r>
          </a:p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Shape 28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 Narrow"/>
              <a:buNone/>
              <a:defRPr b="1" i="0" sz="2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 Narrow"/>
              <a:buNone/>
              <a:defRPr b="1" i="0" sz="2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 Narrow"/>
              <a:buNone/>
              <a:defRPr b="1" i="0" sz="2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 Narrow"/>
              <a:buNone/>
              <a:defRPr b="1" i="0" sz="2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 Narrow"/>
              <a:buNone/>
              <a:defRPr b="1" i="0" sz="2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 Narrow"/>
              <a:buNone/>
              <a:defRPr b="1" i="0" sz="2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 Narrow"/>
              <a:buNone/>
              <a:defRPr b="1" i="0" sz="2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 Narrow"/>
              <a:buNone/>
              <a:defRPr b="1" i="0" sz="2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 Narrow"/>
              <a:buNone/>
              <a:defRPr b="1" i="0" sz="2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T Sans Narrow"/>
              <a:buNone/>
              <a:defRPr b="0" i="0" sz="5400" u="none" cap="none" strike="noStrik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T Sans Narrow"/>
              <a:buNone/>
              <a:defRPr b="0" i="0" sz="5400" u="none" cap="none" strike="noStrik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T Sans Narrow"/>
              <a:buNone/>
              <a:defRPr b="0" i="0" sz="5400" u="none" cap="none" strike="noStrik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T Sans Narrow"/>
              <a:buNone/>
              <a:defRPr b="0" i="0" sz="5400" u="none" cap="none" strike="noStrik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T Sans Narrow"/>
              <a:buNone/>
              <a:defRPr b="0" i="0" sz="5400" u="none" cap="none" strike="noStrik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T Sans Narrow"/>
              <a:buNone/>
              <a:defRPr b="0" i="0" sz="5400" u="none" cap="none" strike="noStrik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T Sans Narrow"/>
              <a:buNone/>
              <a:defRPr b="0" i="0" sz="5400" u="none" cap="none" strike="noStrik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T Sans Narrow"/>
              <a:buNone/>
              <a:defRPr b="0" i="0" sz="5400" u="none" cap="none" strike="noStrik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T Sans Narrow"/>
              <a:buNone/>
              <a:defRPr b="0" i="0" sz="5400" u="none" cap="none" strike="noStrik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Shape 48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PT Sans Narrow"/>
              <a:buNone/>
              <a:defRPr b="1" i="0" sz="42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PT Sans Narrow"/>
              <a:buNone/>
              <a:defRPr b="1" i="0" sz="42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PT Sans Narrow"/>
              <a:buNone/>
              <a:defRPr b="1" i="0" sz="42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PT Sans Narrow"/>
              <a:buNone/>
              <a:defRPr b="1" i="0" sz="42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PT Sans Narrow"/>
              <a:buNone/>
              <a:defRPr b="1" i="0" sz="42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PT Sans Narrow"/>
              <a:buNone/>
              <a:defRPr b="1" i="0" sz="42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PT Sans Narrow"/>
              <a:buNone/>
              <a:defRPr b="1" i="0" sz="42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PT Sans Narrow"/>
              <a:buNone/>
              <a:defRPr b="1" i="0" sz="42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PT Sans Narrow"/>
              <a:buNone/>
              <a:defRPr b="1" i="0" sz="42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pen Sans"/>
              <a:buNone/>
              <a:defRPr b="0" i="0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pen Sans"/>
              <a:buNone/>
              <a:defRPr b="0" i="0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pen Sans"/>
              <a:buNone/>
              <a:defRPr b="0" i="0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pen Sans"/>
              <a:buNone/>
              <a:defRPr b="0" i="0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pen Sans"/>
              <a:buNone/>
              <a:defRPr b="0" i="0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pen Sans"/>
              <a:buNone/>
              <a:defRPr b="0" i="0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pen Sans"/>
              <a:buNone/>
              <a:defRPr b="0" i="0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pen Sans"/>
              <a:buNone/>
              <a:defRPr b="0" i="0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pen Sans"/>
              <a:buNone/>
              <a:defRPr b="0" i="0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T Sans Narrow"/>
              <a:buNone/>
              <a:defRPr b="0" i="0" sz="2400" u="none" cap="none" strike="noStrik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yogendra-nitc/Vivir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23.png"/><Relationship Id="rId5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Relationship Id="rId5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34.png"/><Relationship Id="rId5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Relationship Id="rId5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Relationship Id="rId5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/>
        </p:nvSpPr>
        <p:spPr>
          <a:xfrm>
            <a:off x="297712" y="116958"/>
            <a:ext cx="8846287" cy="49335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GB" sz="3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House Rental and Tenancy Application</a:t>
            </a:r>
            <a:endParaRPr b="0" i="0" sz="3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GB" sz="3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                       “</a:t>
            </a:r>
            <a:r>
              <a:rPr b="0" i="0" lang="en-GB" sz="3600" u="none" cap="none" strike="noStrike">
                <a:solidFill>
                  <a:srgbClr val="255B5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Vivir</a:t>
            </a:r>
            <a:r>
              <a:rPr b="0" i="0" lang="en-GB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b="0" i="0" lang="en-GB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      </a:t>
            </a: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							</a:t>
            </a: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b="0" i="0" lang="en-GB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						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Shape 67"/>
          <p:cNvSpPr txBox="1"/>
          <p:nvPr/>
        </p:nvSpPr>
        <p:spPr>
          <a:xfrm>
            <a:off x="949375" y="3160600"/>
            <a:ext cx="2259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Mentor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Dr. Sudeep K S</a:t>
            </a:r>
            <a:endParaRPr sz="2400"/>
          </a:p>
        </p:txBody>
      </p:sp>
      <p:sp>
        <p:nvSpPr>
          <p:cNvPr id="68" name="Shape 68"/>
          <p:cNvSpPr txBox="1"/>
          <p:nvPr/>
        </p:nvSpPr>
        <p:spPr>
          <a:xfrm>
            <a:off x="4819025" y="3184600"/>
            <a:ext cx="33048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Presented by -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Yogendra– M150480CA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/>
        </p:nvSpPr>
        <p:spPr>
          <a:xfrm>
            <a:off x="2030950" y="467825"/>
            <a:ext cx="45066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GB" sz="3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 details</a:t>
            </a:r>
            <a:endParaRPr i="0" sz="3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Shape 123"/>
          <p:cNvSpPr txBox="1"/>
          <p:nvPr/>
        </p:nvSpPr>
        <p:spPr>
          <a:xfrm>
            <a:off x="685000" y="1201750"/>
            <a:ext cx="7859700" cy="3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Android application using </a:t>
            </a:r>
            <a:r>
              <a:rPr lang="en-GB" sz="2400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Android studio</a:t>
            </a: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 , </a:t>
            </a:r>
            <a:r>
              <a:rPr lang="en-GB" sz="2400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Java</a:t>
            </a: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GB" sz="2400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XML</a:t>
            </a: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r>
              <a:rPr lang="en-GB" sz="2400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PHP</a:t>
            </a: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 as Server side language and </a:t>
            </a:r>
            <a:r>
              <a:rPr lang="en-GB" sz="2400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MySQL</a:t>
            </a: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 as Database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Github Link : </a:t>
            </a:r>
            <a:r>
              <a:rPr lang="en-GB" sz="2400">
                <a:solidFill>
                  <a:srgbClr val="0B5394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https://github.com/yogendra-nitc/Vivir</a:t>
            </a:r>
            <a:endParaRPr sz="2400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The whole project has been developed considering three major modules - Common Features, Owner Features and tenant Features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800" y="1057850"/>
            <a:ext cx="2378926" cy="360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4">
            <a:alphaModFix/>
          </a:blip>
          <a:srcRect b="8437" l="0" r="0" t="8429"/>
          <a:stretch/>
        </p:blipFill>
        <p:spPr>
          <a:xfrm>
            <a:off x="6213275" y="1057850"/>
            <a:ext cx="2439450" cy="3605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2275" y="1057850"/>
            <a:ext cx="2439450" cy="360540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 txBox="1"/>
          <p:nvPr/>
        </p:nvSpPr>
        <p:spPr>
          <a:xfrm>
            <a:off x="1574275" y="252900"/>
            <a:ext cx="53319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GB" sz="3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 Screenshots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25" y="677850"/>
            <a:ext cx="2378925" cy="391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8088" y="677850"/>
            <a:ext cx="2378925" cy="391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2975" y="677850"/>
            <a:ext cx="2378925" cy="391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Shape 143"/>
          <p:cNvPicPr preferRelativeResize="0"/>
          <p:nvPr/>
        </p:nvPicPr>
        <p:blipFill rotWithShape="1">
          <a:blip r:embed="rId3">
            <a:alphaModFix/>
          </a:blip>
          <a:srcRect b="3686" l="0" r="0" t="3686"/>
          <a:stretch/>
        </p:blipFill>
        <p:spPr>
          <a:xfrm>
            <a:off x="443225" y="677850"/>
            <a:ext cx="2378925" cy="391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 rotWithShape="1">
          <a:blip r:embed="rId4">
            <a:alphaModFix/>
          </a:blip>
          <a:srcRect b="3686" l="0" r="0" t="3686"/>
          <a:stretch/>
        </p:blipFill>
        <p:spPr>
          <a:xfrm>
            <a:off x="3472725" y="677850"/>
            <a:ext cx="2378925" cy="391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 rotWithShape="1">
          <a:blip r:embed="rId5">
            <a:alphaModFix/>
          </a:blip>
          <a:srcRect b="3686" l="0" r="0" t="3686"/>
          <a:stretch/>
        </p:blipFill>
        <p:spPr>
          <a:xfrm>
            <a:off x="6285075" y="738375"/>
            <a:ext cx="2378925" cy="391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hape 150"/>
          <p:cNvPicPr preferRelativeResize="0"/>
          <p:nvPr/>
        </p:nvPicPr>
        <p:blipFill rotWithShape="1">
          <a:blip r:embed="rId3">
            <a:alphaModFix/>
          </a:blip>
          <a:srcRect b="3686" l="0" r="0" t="3686"/>
          <a:stretch/>
        </p:blipFill>
        <p:spPr>
          <a:xfrm>
            <a:off x="443225" y="677850"/>
            <a:ext cx="2378925" cy="391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 rotWithShape="1">
          <a:blip r:embed="rId4">
            <a:alphaModFix/>
          </a:blip>
          <a:srcRect b="3686" l="0" r="0" t="3686"/>
          <a:stretch/>
        </p:blipFill>
        <p:spPr>
          <a:xfrm>
            <a:off x="3106300" y="677850"/>
            <a:ext cx="2378925" cy="391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 rotWithShape="1">
          <a:blip r:embed="rId5">
            <a:alphaModFix/>
          </a:blip>
          <a:srcRect b="3686" l="0" r="0" t="3686"/>
          <a:stretch/>
        </p:blipFill>
        <p:spPr>
          <a:xfrm>
            <a:off x="6108675" y="677850"/>
            <a:ext cx="2378925" cy="391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Shape 157"/>
          <p:cNvPicPr preferRelativeResize="0"/>
          <p:nvPr/>
        </p:nvPicPr>
        <p:blipFill rotWithShape="1">
          <a:blip r:embed="rId3">
            <a:alphaModFix/>
          </a:blip>
          <a:srcRect b="3686" l="0" r="0" t="3686"/>
          <a:stretch/>
        </p:blipFill>
        <p:spPr>
          <a:xfrm>
            <a:off x="443225" y="677850"/>
            <a:ext cx="2378925" cy="391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 rotWithShape="1">
          <a:blip r:embed="rId4">
            <a:alphaModFix/>
          </a:blip>
          <a:srcRect b="3686" l="0" r="0" t="3686"/>
          <a:stretch/>
        </p:blipFill>
        <p:spPr>
          <a:xfrm>
            <a:off x="3382538" y="677850"/>
            <a:ext cx="2378925" cy="391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 rotWithShape="1">
          <a:blip r:embed="rId5">
            <a:alphaModFix/>
          </a:blip>
          <a:srcRect b="3686" l="0" r="0" t="3686"/>
          <a:stretch/>
        </p:blipFill>
        <p:spPr>
          <a:xfrm>
            <a:off x="6542950" y="613100"/>
            <a:ext cx="2378925" cy="391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 rotWithShape="1">
          <a:blip r:embed="rId3">
            <a:alphaModFix/>
          </a:blip>
          <a:srcRect b="3686" l="0" r="0" t="3686"/>
          <a:stretch/>
        </p:blipFill>
        <p:spPr>
          <a:xfrm>
            <a:off x="443225" y="677850"/>
            <a:ext cx="2378925" cy="391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 rotWithShape="1">
          <a:blip r:embed="rId4">
            <a:alphaModFix/>
          </a:blip>
          <a:srcRect b="3686" l="0" r="0" t="3686"/>
          <a:stretch/>
        </p:blipFill>
        <p:spPr>
          <a:xfrm>
            <a:off x="3404875" y="677850"/>
            <a:ext cx="2378925" cy="391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5">
            <a:alphaModFix/>
          </a:blip>
          <a:srcRect b="3686" l="0" r="0" t="3686"/>
          <a:stretch/>
        </p:blipFill>
        <p:spPr>
          <a:xfrm>
            <a:off x="6366525" y="677850"/>
            <a:ext cx="2378925" cy="391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 b="3686" l="0" r="0" t="3686"/>
          <a:stretch/>
        </p:blipFill>
        <p:spPr>
          <a:xfrm>
            <a:off x="443225" y="677850"/>
            <a:ext cx="2378925" cy="391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4">
            <a:alphaModFix/>
          </a:blip>
          <a:srcRect b="3686" l="0" r="0" t="3686"/>
          <a:stretch/>
        </p:blipFill>
        <p:spPr>
          <a:xfrm>
            <a:off x="3201300" y="677850"/>
            <a:ext cx="2378925" cy="391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 rotWithShape="1">
          <a:blip r:embed="rId5">
            <a:alphaModFix/>
          </a:blip>
          <a:srcRect b="3686" l="0" r="0" t="3686"/>
          <a:stretch/>
        </p:blipFill>
        <p:spPr>
          <a:xfrm>
            <a:off x="6203675" y="677850"/>
            <a:ext cx="2378925" cy="391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/>
        </p:nvSpPr>
        <p:spPr>
          <a:xfrm>
            <a:off x="456675" y="1201750"/>
            <a:ext cx="8448300" cy="37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675" y="515700"/>
            <a:ext cx="2438050" cy="42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950" y="515699"/>
            <a:ext cx="2631825" cy="447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9150" y="515675"/>
            <a:ext cx="2631825" cy="447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675" y="721125"/>
            <a:ext cx="2438050" cy="401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0600" y="651425"/>
            <a:ext cx="2438050" cy="417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8825" y="651425"/>
            <a:ext cx="2438050" cy="408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/>
        </p:nvSpPr>
        <p:spPr>
          <a:xfrm>
            <a:off x="754900" y="616725"/>
            <a:ext cx="7634100" cy="38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3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Definition</a:t>
            </a:r>
            <a:endParaRPr b="1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➢"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House Rental and Tenancy android application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➢"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Provides searching, booking and other features to perform associated activities during stay.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➢"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Provides features for adding flat and dealing with other activities needed in room renting.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675" y="721125"/>
            <a:ext cx="2438050" cy="401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4775" y="721125"/>
            <a:ext cx="2438050" cy="401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2125" y="721125"/>
            <a:ext cx="2438050" cy="401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/>
        </p:nvSpPr>
        <p:spPr>
          <a:xfrm>
            <a:off x="564825" y="563525"/>
            <a:ext cx="8220000" cy="39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GB" sz="3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GB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House Rental and Tenancy Application - “ Vivir “ has been devised to make the flat/apartment searching and booking  easier and efficient. </a:t>
            </a:r>
            <a:endParaRPr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It helps to</a:t>
            </a: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 owner to lend their flat easily and deal with the associated activities effectively.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GB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application will also help in maintaining the transparency of rent and good relationship between owner and tenant</a:t>
            </a: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/>
        </p:nvSpPr>
        <p:spPr>
          <a:xfrm>
            <a:off x="576850" y="404025"/>
            <a:ext cx="8328000" cy="42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GB" sz="3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  Android Studio</a:t>
            </a:r>
            <a:r>
              <a:rPr i="0" lang="en-GB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0" lang="en-GB" sz="2400" u="none" cap="none" strike="noStrike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http://developer.android.com/studio/index.html (05/05/2018)</a:t>
            </a:r>
            <a:endParaRPr sz="2400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  Udacity</a:t>
            </a:r>
            <a:r>
              <a:rPr i="0" lang="en-GB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</a:t>
            </a:r>
            <a:r>
              <a:rPr i="0" lang="en-GB" sz="2400" u="none" cap="none" strike="noStrike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https://in.udacity.com/(20/04/2018)</a:t>
            </a:r>
            <a:endParaRPr sz="2400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[3]  Java</a:t>
            </a:r>
            <a:r>
              <a:rPr i="0" lang="en-GB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The Complete Reference by Herbert Schildt , 9th Edition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[4] XML - </a:t>
            </a:r>
            <a:r>
              <a:rPr i="0" lang="en-GB" sz="2400" u="none" cap="none" strike="noStrike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www.tutorialspoint.com</a:t>
            </a:r>
            <a:endParaRPr sz="2400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[6] </a:t>
            </a:r>
            <a:r>
              <a:rPr i="0" lang="en-GB" sz="2400" u="none" cap="none" strike="noStrike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https://www.w3schools.com/php/php_mysql_intro.asp</a:t>
            </a:r>
            <a:endParaRPr sz="2400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[7] </a:t>
            </a:r>
            <a:r>
              <a:rPr i="0" lang="en-GB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Ramez Elmasri, Shamkant B. Navathe: FUNDAMENTALS OF Database Systems SIXTH EDITION.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/>
        </p:nvSpPr>
        <p:spPr>
          <a:xfrm>
            <a:off x="1694475" y="1531125"/>
            <a:ext cx="5259300" cy="15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GB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</a:t>
            </a:r>
            <a:r>
              <a:rPr lang="en-GB" sz="4400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i="0" lang="en-GB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</a:t>
            </a:r>
            <a:endParaRPr sz="4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/>
        </p:nvSpPr>
        <p:spPr>
          <a:xfrm>
            <a:off x="610700" y="811050"/>
            <a:ext cx="37638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Times New Roman"/>
                <a:ea typeface="Times New Roman"/>
                <a:cs typeface="Times New Roman"/>
                <a:sym typeface="Times New Roman"/>
              </a:rPr>
              <a:t>Inputs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Flat details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User details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Text input for searching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User complaints and rent details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79" name="Shape 79"/>
          <p:cNvSpPr txBox="1"/>
          <p:nvPr/>
        </p:nvSpPr>
        <p:spPr>
          <a:xfrm>
            <a:off x="4963225" y="733050"/>
            <a:ext cx="4061700" cy="3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Times New Roman"/>
                <a:ea typeface="Times New Roman"/>
                <a:cs typeface="Times New Roman"/>
                <a:sym typeface="Times New Roman"/>
              </a:rPr>
              <a:t>Outputs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Notifications to users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Messages of each successful activity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 Request to owners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User specific details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/>
        </p:nvSpPr>
        <p:spPr>
          <a:xfrm>
            <a:off x="540875" y="479475"/>
            <a:ext cx="787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GB" sz="3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Importance and Motivation</a:t>
            </a:r>
            <a:endParaRPr i="0" sz="3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GB" sz="3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" name="Shape 85"/>
          <p:cNvSpPr txBox="1"/>
          <p:nvPr/>
        </p:nvSpPr>
        <p:spPr>
          <a:xfrm>
            <a:off x="540875" y="1333925"/>
            <a:ext cx="7871400" cy="3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r>
              <a:rPr b="1" lang="en-GB" sz="2400">
                <a:latin typeface="Times New Roman"/>
                <a:ea typeface="Times New Roman"/>
                <a:cs typeface="Times New Roman"/>
                <a:sym typeface="Times New Roman"/>
              </a:rPr>
              <a:t>To Tenant -</a:t>
            </a: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 Easy,efficient and hassle free searching and booking of flats/rooms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r>
              <a:rPr b="1" lang="en-GB" sz="2400">
                <a:latin typeface="Times New Roman"/>
                <a:ea typeface="Times New Roman"/>
                <a:cs typeface="Times New Roman"/>
                <a:sym typeface="Times New Roman"/>
              </a:rPr>
              <a:t>To Owner  - </a:t>
            </a: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Easy,effective and inexpensive way to let their flats  and communicate with the tenant.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r>
              <a:rPr b="1" lang="en-GB" sz="2400">
                <a:latin typeface="Times New Roman"/>
                <a:ea typeface="Times New Roman"/>
                <a:cs typeface="Times New Roman"/>
                <a:sym typeface="Times New Roman"/>
              </a:rPr>
              <a:t>To Social Aspects</a:t>
            </a: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  - Transparency of rent and price.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Shape 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0775" y="42063"/>
            <a:ext cx="6948124" cy="50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/>
        </p:nvSpPr>
        <p:spPr>
          <a:xfrm>
            <a:off x="3813600" y="4559300"/>
            <a:ext cx="39297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GB" sz="2400">
                <a:latin typeface="Times New Roman"/>
                <a:ea typeface="Times New Roman"/>
                <a:cs typeface="Times New Roman"/>
                <a:sym typeface="Times New Roman"/>
              </a:rPr>
              <a:t>Use Case Diagram - Owner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Shape 92"/>
          <p:cNvSpPr txBox="1"/>
          <p:nvPr/>
        </p:nvSpPr>
        <p:spPr>
          <a:xfrm>
            <a:off x="0" y="0"/>
            <a:ext cx="38136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lang="en-GB" sz="3000">
                <a:latin typeface="Times New Roman"/>
                <a:ea typeface="Times New Roman"/>
                <a:cs typeface="Times New Roman"/>
                <a:sym typeface="Times New Roman"/>
              </a:rPr>
              <a:t>Design Diagrams</a:t>
            </a:r>
            <a:endParaRPr b="1"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/>
        </p:nvSpPr>
        <p:spPr>
          <a:xfrm>
            <a:off x="2445488" y="340242"/>
            <a:ext cx="407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Shape 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600" y="252375"/>
            <a:ext cx="6862024" cy="41220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/>
          <p:nvPr/>
        </p:nvSpPr>
        <p:spPr>
          <a:xfrm>
            <a:off x="2956300" y="4506575"/>
            <a:ext cx="28122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Times New Roman"/>
                <a:ea typeface="Times New Roman"/>
                <a:cs typeface="Times New Roman"/>
                <a:sym typeface="Times New Roman"/>
              </a:rPr>
              <a:t>Use Case - Tenant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Shape 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2400" y="648575"/>
            <a:ext cx="6953724" cy="4170452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/>
          <p:nvPr/>
        </p:nvSpPr>
        <p:spPr>
          <a:xfrm>
            <a:off x="2910750" y="4506575"/>
            <a:ext cx="3987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GB" sz="2400">
                <a:latin typeface="Times New Roman"/>
                <a:ea typeface="Times New Roman"/>
                <a:cs typeface="Times New Roman"/>
                <a:sym typeface="Times New Roman"/>
              </a:rPr>
              <a:t>Activity Diagram - Owner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Shape 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2950" y="168850"/>
            <a:ext cx="6134499" cy="442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2788075" y="4494550"/>
            <a:ext cx="40980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GB" sz="2400">
                <a:latin typeface="Times New Roman"/>
                <a:ea typeface="Times New Roman"/>
                <a:cs typeface="Times New Roman"/>
                <a:sym typeface="Times New Roman"/>
              </a:rPr>
              <a:t>Activity Diagram - Tenant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Shape 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650" y="0"/>
            <a:ext cx="7282627" cy="469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/>
        </p:nvSpPr>
        <p:spPr>
          <a:xfrm>
            <a:off x="3064475" y="4566650"/>
            <a:ext cx="22953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ER - Diagram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